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9"/>
  </p:handoutMasterIdLst>
  <p:sldIdLst>
    <p:sldId id="275" r:id="rId3"/>
    <p:sldId id="323" r:id="rId4"/>
    <p:sldId id="332" r:id="rId5"/>
    <p:sldId id="261" r:id="rId6"/>
    <p:sldId id="363" r:id="rId8"/>
    <p:sldId id="439" r:id="rId9"/>
    <p:sldId id="440" r:id="rId10"/>
    <p:sldId id="273" r:id="rId11"/>
    <p:sldId id="306" r:id="rId12"/>
    <p:sldId id="441" r:id="rId13"/>
    <p:sldId id="272" r:id="rId14"/>
    <p:sldId id="258" r:id="rId15"/>
    <p:sldId id="488" r:id="rId16"/>
    <p:sldId id="489" r:id="rId17"/>
    <p:sldId id="364" r:id="rId18"/>
    <p:sldId id="442" r:id="rId19"/>
    <p:sldId id="469" r:id="rId20"/>
    <p:sldId id="470" r:id="rId21"/>
    <p:sldId id="491" r:id="rId22"/>
    <p:sldId id="532" r:id="rId23"/>
    <p:sldId id="481" r:id="rId24"/>
    <p:sldId id="514" r:id="rId25"/>
    <p:sldId id="515" r:id="rId26"/>
    <p:sldId id="384" r:id="rId27"/>
    <p:sldId id="324" r:id="rId28"/>
    <p:sldId id="478" r:id="rId29"/>
    <p:sldId id="479" r:id="rId30"/>
    <p:sldId id="307" r:id="rId31"/>
    <p:sldId id="355" r:id="rId32"/>
    <p:sldId id="494" r:id="rId33"/>
    <p:sldId id="493" r:id="rId34"/>
    <p:sldId id="516" r:id="rId35"/>
    <p:sldId id="266" r:id="rId36"/>
    <p:sldId id="257" r:id="rId37"/>
    <p:sldId id="27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525570091@qq.com" initials="1" lastIdx="2" clrIdx="0"/>
  <p:cmAuthor id="2" name="EDZ" initials="E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0DF"/>
    <a:srgbClr val="EDECEF"/>
    <a:srgbClr val="9EC7DD"/>
    <a:srgbClr val="8EBFDD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708" y="72"/>
      </p:cViewPr>
      <p:guideLst>
        <p:guide orient="horz" pos="22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image" Target="../media/image2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image" Target="../media/image2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1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7235" y="2644666"/>
            <a:ext cx="107181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en-US" altLang="zh-CN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JAVAEE</a:t>
            </a:r>
            <a:r>
              <a:rPr lang="zh-CN" altLang="en-US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企业级分布式高级架构师</a:t>
            </a:r>
            <a:endParaRPr lang="zh-CN" altLang="en-US" sz="4800" dirty="0">
              <a:solidFill>
                <a:srgbClr val="00A0D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019</a:t>
            </a:r>
            <a:r>
              <a:rPr lang="zh-CN" altLang="en-US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</a:t>
            </a:r>
            <a:r>
              <a:rPr lang="en-US" altLang="zh-CN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的开班典礼</a:t>
            </a:r>
            <a:endParaRPr kumimoji="1" lang="zh-CN" altLang="en-US" sz="4800" dirty="0">
              <a:solidFill>
                <a:srgbClr val="00A0D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46059" y="1657311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00A0DF"/>
                </a:solidFill>
                <a:latin typeface="微软雅黑" panose="020B0503020204020204" charset="-122"/>
                <a:ea typeface="微软雅黑" panose="020B0503020204020204" charset="-122"/>
              </a:rPr>
              <a:t>欢迎大家参加</a:t>
            </a:r>
            <a:endParaRPr lang="zh-CN" altLang="en-US" sz="4800" dirty="0">
              <a:solidFill>
                <a:srgbClr val="00A0D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7363" y="4739024"/>
            <a:ext cx="2226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A0DF"/>
                </a:solidFill>
              </a:rPr>
              <a:t>2020.9.25</a:t>
            </a:r>
            <a:endParaRPr lang="zh-CN" altLang="en-US" sz="2400" dirty="0">
              <a:solidFill>
                <a:srgbClr val="00A0D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60855" y="5495764"/>
            <a:ext cx="345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A0DF"/>
                </a:solidFill>
              </a:rPr>
              <a:t>主讲人：阿博班班</a:t>
            </a:r>
            <a:endParaRPr lang="zh-CN" altLang="en-US" sz="2400" dirty="0">
              <a:solidFill>
                <a:srgbClr val="00A0D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252610" y="5581155"/>
            <a:ext cx="1686779" cy="3848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905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奥森长跑活动</a:t>
            </a:r>
            <a:endParaRPr lang="zh-CN" altLang="en-US" sz="1905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43348" y="5581155"/>
            <a:ext cx="399415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905">
                <a:sym typeface="Wingdings 2" panose="05020102010507070707" charset="0"/>
              </a:rPr>
              <a:t></a:t>
            </a:r>
            <a:endParaRPr lang="zh-CN" altLang="en-US" sz="1905">
              <a:sym typeface="Wingdings 2" panose="05020102010507070707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817" y="580628"/>
            <a:ext cx="5883566" cy="4413178"/>
          </a:xfrm>
          <a:prstGeom prst="rect">
            <a:avLst/>
          </a:prstGeom>
        </p:spPr>
      </p:pic>
      <p:pic>
        <p:nvPicPr>
          <p:cNvPr id="12" name="图片 11" descr="lADPGp4a48yMnjLNBDjNBaA_1440_10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39" y="580628"/>
            <a:ext cx="5823084" cy="436815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42955" y="4716780"/>
            <a:ext cx="64516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0">
                <a:solidFill>
                  <a:schemeClr val="bg1"/>
                </a:solidFill>
              </a:rPr>
              <a:t>“</a:t>
            </a:r>
            <a:endParaRPr lang="en-US" altLang="zh-CN" sz="130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19955" y="427355"/>
            <a:ext cx="6002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A0DF"/>
                </a:solidFill>
              </a:rPr>
              <a:t>开课吧</a:t>
            </a:r>
            <a:r>
              <a:rPr lang="en-US" altLang="zh-CN" sz="2800" b="1" dirty="0">
                <a:solidFill>
                  <a:srgbClr val="00A0DF"/>
                </a:solidFill>
              </a:rPr>
              <a:t>5G</a:t>
            </a:r>
            <a:r>
              <a:rPr lang="zh-CN" altLang="en-US" sz="2800" b="1" dirty="0">
                <a:solidFill>
                  <a:srgbClr val="00A0DF"/>
                </a:solidFill>
              </a:rPr>
              <a:t>直播中心</a:t>
            </a:r>
            <a:endParaRPr lang="zh-CN" altLang="en-US" sz="2800" b="1" dirty="0">
              <a:solidFill>
                <a:srgbClr val="00A0D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10" y="949325"/>
            <a:ext cx="10564495" cy="5462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6825" y="2963545"/>
            <a:ext cx="7263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4000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奖学金注意事项</a:t>
            </a:r>
            <a:endParaRPr lang="zh-CN" altLang="en-US" sz="4000" dirty="0">
              <a:solidFill>
                <a:srgbClr val="00A0DF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18733" y="1708150"/>
            <a:ext cx="3226771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</a:rPr>
              <a:t>Part 2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8053" y="901086"/>
            <a:ext cx="6677660" cy="648000"/>
          </a:xfrm>
        </p:spPr>
        <p:txBody>
          <a:bodyPr>
            <a:normAutofit/>
          </a:bodyPr>
          <a:lstStyle/>
          <a:p>
            <a:r>
              <a:rPr lang="zh-CN" altLang="en-US" dirty="0"/>
              <a:t>移动端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864860" y="5587365"/>
            <a:ext cx="5386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learn.kaikeba.com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56" y="28986"/>
            <a:ext cx="1051045" cy="11773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8053" y="287493"/>
            <a:ext cx="1222716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90" dirty="0">
                <a:solidFill>
                  <a:schemeClr val="bg1"/>
                </a:solidFill>
              </a:rPr>
              <a:t>01</a:t>
            </a:r>
            <a:endParaRPr lang="zh-CN" altLang="en-US" sz="339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40769" y="319809"/>
            <a:ext cx="3246783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970" b="1" dirty="0">
                <a:solidFill>
                  <a:srgbClr val="00A0DF"/>
                </a:solidFill>
                <a:latin typeface="思源黑体 CN Bold"/>
              </a:rPr>
              <a:t>直播间直通车</a:t>
            </a:r>
            <a:endParaRPr lang="zh-CN" altLang="en-US" sz="2970" b="1" dirty="0">
              <a:solidFill>
                <a:srgbClr val="00A0DF"/>
              </a:solidFill>
              <a:latin typeface="思源黑体 CN Bold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08341" y="1535293"/>
            <a:ext cx="3578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A0DF"/>
                </a:solidFill>
                <a:latin typeface="思源黑体 CN Bold"/>
              </a:rPr>
              <a:t>别迷路了哦</a:t>
            </a:r>
            <a:r>
              <a:rPr lang="en-US" altLang="zh-CN" sz="2800" b="1" dirty="0">
                <a:solidFill>
                  <a:srgbClr val="00A0DF"/>
                </a:solidFill>
                <a:latin typeface="思源黑体 CN Bold"/>
              </a:rPr>
              <a:t>~.~</a:t>
            </a:r>
            <a:endParaRPr lang="zh-CN" altLang="en-US" sz="2800" b="1" dirty="0">
              <a:solidFill>
                <a:srgbClr val="00A0DF"/>
              </a:solidFill>
              <a:latin typeface="思源黑体 CN Bold"/>
            </a:endParaRPr>
          </a:p>
        </p:txBody>
      </p:sp>
      <p:sp>
        <p:nvSpPr>
          <p:cNvPr id="21" name="箭头: 下 20"/>
          <p:cNvSpPr/>
          <p:nvPr/>
        </p:nvSpPr>
        <p:spPr>
          <a:xfrm>
            <a:off x="1540769" y="1417983"/>
            <a:ext cx="357809" cy="565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/>
          <p:cNvSpPr/>
          <p:nvPr/>
        </p:nvSpPr>
        <p:spPr>
          <a:xfrm>
            <a:off x="7997719" y="4722688"/>
            <a:ext cx="450574" cy="864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90" y="2295525"/>
            <a:ext cx="7623175" cy="2266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70" y="-16593820"/>
            <a:ext cx="5393055" cy="8376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983740"/>
            <a:ext cx="3777615" cy="47002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18733" y="1708150"/>
            <a:ext cx="3226771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6190" y="313690"/>
            <a:ext cx="81591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accent1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奖学金学员必须要知道的注意事项</a:t>
            </a:r>
            <a:endParaRPr lang="zh-CN" altLang="en-US" sz="3200" b="1" dirty="0">
              <a:solidFill>
                <a:schemeClr val="accent1"/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6335" y="1049814"/>
            <a:ext cx="8268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A0DF"/>
                </a:solidFill>
              </a:rPr>
              <a:t>修改学习中心“用户名”及“真实姓名”一定要改为真实姓名，  </a:t>
            </a:r>
            <a:r>
              <a:rPr lang="zh-CN" altLang="en-US" sz="1800" dirty="0">
                <a:solidFill>
                  <a:srgbClr val="00A0DF"/>
                </a:solidFill>
                <a:latin typeface="+mj-ea"/>
                <a:ea typeface="+mj-ea"/>
                <a:cs typeface="+mj-ea"/>
                <a:sym typeface="+mn-ea"/>
              </a:rPr>
              <a:t>避免提交作业对应不上姓名，影响奖学金的领取</a:t>
            </a:r>
            <a:endParaRPr lang="zh-CN" altLang="en-US" dirty="0">
              <a:solidFill>
                <a:srgbClr val="00A0D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2118802"/>
            <a:ext cx="2237255" cy="17333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48" y="1708150"/>
            <a:ext cx="3428571" cy="48490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4" y="1667192"/>
            <a:ext cx="3290161" cy="452157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55" y="6143714"/>
            <a:ext cx="1428571" cy="714286"/>
          </a:xfrm>
          <a:prstGeom prst="rect">
            <a:avLst/>
          </a:prstGeom>
        </p:spPr>
      </p:pic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0" y="128882"/>
            <a:ext cx="1051045" cy="1177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8054" y="412875"/>
            <a:ext cx="76551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>
                <a:solidFill>
                  <a:srgbClr val="FFFFFF"/>
                </a:solidFill>
              </a:rPr>
              <a:t>01</a:t>
            </a:r>
            <a:endParaRPr lang="zh-CN" altLang="en-US" sz="3360" dirty="0">
              <a:solidFill>
                <a:srgbClr val="FFFFFF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862965" y="1054735"/>
            <a:ext cx="10852150" cy="5441315"/>
          </a:xfrm>
        </p:spPr>
        <p:txBody>
          <a:bodyPr/>
          <a:lstStyle/>
          <a:p>
            <a:pPr>
              <a:lnSpc>
                <a:spcPct val="180000"/>
              </a:lnSpc>
            </a:pPr>
            <a:r>
              <a:rPr lang="zh-CN" altLang="en-US" sz="2400" b="1" dirty="0">
                <a:solidFill>
                  <a:srgbClr val="00A0DF"/>
                </a:solidFill>
              </a:rPr>
              <a:t>课程周期</a:t>
            </a:r>
            <a:r>
              <a:rPr lang="zh-CN" altLang="en-US" sz="2400" dirty="0">
                <a:solidFill>
                  <a:srgbClr val="00A0DF"/>
                </a:solidFill>
              </a:rPr>
              <a:t>：</a:t>
            </a:r>
            <a:r>
              <a:rPr lang="en-US" altLang="zh-CN" sz="2400" dirty="0">
                <a:solidFill>
                  <a:srgbClr val="00A0DF"/>
                </a:solidFill>
              </a:rPr>
              <a:t>4</a:t>
            </a:r>
            <a:r>
              <a:rPr sz="2400" dirty="0">
                <a:solidFill>
                  <a:srgbClr val="00A0DF"/>
                </a:solidFill>
              </a:rPr>
              <a:t>个月</a:t>
            </a:r>
            <a:r>
              <a:rPr lang="zh-CN" sz="2400" dirty="0">
                <a:solidFill>
                  <a:srgbClr val="00A0DF"/>
                </a:solidFill>
              </a:rPr>
              <a:t>左右</a:t>
            </a:r>
            <a:endParaRPr sz="2400" dirty="0">
              <a:solidFill>
                <a:srgbClr val="00A0DF"/>
              </a:solidFill>
            </a:endParaRPr>
          </a:p>
          <a:p>
            <a:pPr>
              <a:lnSpc>
                <a:spcPct val="180000"/>
              </a:lnSpc>
            </a:pPr>
            <a:r>
              <a:rPr sz="2400" b="1" dirty="0">
                <a:solidFill>
                  <a:srgbClr val="00A0DF"/>
                </a:solidFill>
              </a:rPr>
              <a:t>上课时间</a:t>
            </a:r>
            <a:r>
              <a:rPr sz="2400" dirty="0">
                <a:solidFill>
                  <a:srgbClr val="00A0DF"/>
                </a:solidFill>
              </a:rPr>
              <a:t>：每周</a:t>
            </a:r>
            <a:r>
              <a:rPr lang="zh-CN" sz="2400" dirty="0">
                <a:solidFill>
                  <a:srgbClr val="00A0DF"/>
                </a:solidFill>
              </a:rPr>
              <a:t>一</a:t>
            </a:r>
            <a:r>
              <a:rPr sz="2400" dirty="0">
                <a:solidFill>
                  <a:srgbClr val="00A0DF"/>
                </a:solidFill>
              </a:rPr>
              <a:t>、</a:t>
            </a:r>
            <a:r>
              <a:rPr lang="zh-CN" sz="2400" dirty="0">
                <a:solidFill>
                  <a:srgbClr val="00A0DF"/>
                </a:solidFill>
              </a:rPr>
              <a:t>三</a:t>
            </a:r>
            <a:r>
              <a:rPr sz="2400" dirty="0">
                <a:solidFill>
                  <a:srgbClr val="00A0DF"/>
                </a:solidFill>
              </a:rPr>
              <a:t>、</a:t>
            </a:r>
            <a:r>
              <a:rPr lang="zh-CN" sz="2400" dirty="0">
                <a:solidFill>
                  <a:srgbClr val="00A0DF"/>
                </a:solidFill>
              </a:rPr>
              <a:t>五</a:t>
            </a:r>
            <a:r>
              <a:rPr sz="2400" dirty="0">
                <a:solidFill>
                  <a:srgbClr val="00A0DF"/>
                </a:solidFill>
              </a:rPr>
              <a:t> 晚</a:t>
            </a:r>
            <a:r>
              <a:rPr lang="en-US" altLang="zh-CN" sz="2400" dirty="0">
                <a:solidFill>
                  <a:srgbClr val="00A0DF"/>
                </a:solidFill>
              </a:rPr>
              <a:t>20:30-22:30</a:t>
            </a:r>
            <a:endParaRPr lang="en-US" altLang="zh-CN" sz="2400" dirty="0">
              <a:solidFill>
                <a:srgbClr val="00A0DF"/>
              </a:solidFill>
            </a:endParaRPr>
          </a:p>
          <a:p>
            <a:pPr>
              <a:lnSpc>
                <a:spcPct val="180000"/>
              </a:lnSpc>
            </a:pPr>
            <a:r>
              <a:rPr sz="2400" b="1" dirty="0">
                <a:solidFill>
                  <a:srgbClr val="00A0DF"/>
                </a:solidFill>
              </a:rPr>
              <a:t>上课方式</a:t>
            </a:r>
            <a:r>
              <a:rPr sz="2400" dirty="0">
                <a:solidFill>
                  <a:srgbClr val="00A0DF"/>
                </a:solidFill>
              </a:rPr>
              <a:t>：直播</a:t>
            </a:r>
            <a:r>
              <a:rPr lang="en-US" altLang="zh-CN" sz="2400" dirty="0">
                <a:solidFill>
                  <a:srgbClr val="00A0DF"/>
                </a:solidFill>
              </a:rPr>
              <a:t>+</a:t>
            </a:r>
            <a:r>
              <a:rPr sz="2400" dirty="0">
                <a:solidFill>
                  <a:srgbClr val="00A0DF"/>
                </a:solidFill>
              </a:rPr>
              <a:t>回放</a:t>
            </a:r>
            <a:r>
              <a:rPr lang="en-US" altLang="zh-CN" sz="2400" dirty="0">
                <a:solidFill>
                  <a:srgbClr val="00A0DF"/>
                </a:solidFill>
              </a:rPr>
              <a:t>+</a:t>
            </a:r>
            <a:r>
              <a:rPr lang="zh-CN" altLang="en-US" sz="2400" dirty="0">
                <a:solidFill>
                  <a:srgbClr val="00A0DF"/>
                </a:solidFill>
              </a:rPr>
              <a:t>扩展</a:t>
            </a:r>
            <a:r>
              <a:rPr sz="2400" dirty="0">
                <a:solidFill>
                  <a:srgbClr val="00A0DF"/>
                </a:solidFill>
              </a:rPr>
              <a:t>录播形式</a:t>
            </a:r>
            <a:endParaRPr sz="2400" dirty="0">
              <a:solidFill>
                <a:srgbClr val="00A0DF"/>
              </a:solidFill>
            </a:endParaRPr>
          </a:p>
          <a:p>
            <a:pPr>
              <a:lnSpc>
                <a:spcPct val="180000"/>
              </a:lnSpc>
            </a:pPr>
            <a:r>
              <a:rPr sz="2400" b="1" dirty="0">
                <a:solidFill>
                  <a:srgbClr val="00A0DF"/>
                </a:solidFill>
              </a:rPr>
              <a:t>课程回放</a:t>
            </a:r>
            <a:r>
              <a:rPr sz="2400" dirty="0">
                <a:solidFill>
                  <a:srgbClr val="00A0DF"/>
                </a:solidFill>
              </a:rPr>
              <a:t>：直播课程结束后 </a:t>
            </a:r>
            <a:r>
              <a:rPr lang="en-US" altLang="zh-CN" sz="2400" dirty="0">
                <a:solidFill>
                  <a:srgbClr val="00A0DF"/>
                </a:solidFill>
              </a:rPr>
              <a:t>2</a:t>
            </a:r>
            <a:r>
              <a:rPr sz="2400" dirty="0">
                <a:solidFill>
                  <a:srgbClr val="00A0DF"/>
                </a:solidFill>
              </a:rPr>
              <a:t>个小时左右学习中心会自动生成回放；</a:t>
            </a:r>
            <a:endParaRPr sz="2400" dirty="0">
              <a:solidFill>
                <a:srgbClr val="00A0DF"/>
              </a:solidFill>
            </a:endParaRPr>
          </a:p>
          <a:p>
            <a:pPr>
              <a:lnSpc>
                <a:spcPct val="180000"/>
              </a:lnSpc>
            </a:pPr>
            <a:r>
              <a:rPr sz="2400" b="1" dirty="0">
                <a:solidFill>
                  <a:srgbClr val="00A0DF"/>
                </a:solidFill>
              </a:rPr>
              <a:t>课  件：   </a:t>
            </a:r>
            <a:r>
              <a:rPr sz="2400" dirty="0">
                <a:solidFill>
                  <a:srgbClr val="00A0DF"/>
                </a:solidFill>
              </a:rPr>
              <a:t>上完直播课当晚，课件会</a:t>
            </a:r>
            <a:r>
              <a:rPr lang="zh-CN" sz="2400" dirty="0">
                <a:solidFill>
                  <a:srgbClr val="00A0DF"/>
                </a:solidFill>
              </a:rPr>
              <a:t>上传到学习中心</a:t>
            </a:r>
            <a:r>
              <a:rPr sz="2400" dirty="0">
                <a:solidFill>
                  <a:srgbClr val="00A0DF"/>
                </a:solidFill>
              </a:rPr>
              <a:t>先发到微信群里。第二天会上传到学习中心对应的</a:t>
            </a:r>
            <a:r>
              <a:rPr lang="zh-CN" altLang="en-US" sz="2400" dirty="0">
                <a:solidFill>
                  <a:srgbClr val="00A0DF"/>
                </a:solidFill>
              </a:rPr>
              <a:t>章节</a:t>
            </a:r>
            <a:r>
              <a:rPr lang="en-US" altLang="zh-CN" sz="2400" dirty="0">
                <a:solidFill>
                  <a:srgbClr val="00A0DF"/>
                </a:solidFill>
              </a:rPr>
              <a:t>(</a:t>
            </a:r>
            <a:r>
              <a:rPr lang="zh-CN" altLang="en-US" sz="2400" dirty="0">
                <a:solidFill>
                  <a:srgbClr val="00A0DF"/>
                </a:solidFill>
              </a:rPr>
              <a:t>小节</a:t>
            </a:r>
            <a:r>
              <a:rPr lang="en-US" altLang="zh-CN" sz="2400" dirty="0">
                <a:solidFill>
                  <a:srgbClr val="00A0DF"/>
                </a:solidFill>
              </a:rPr>
              <a:t>)</a:t>
            </a:r>
            <a:r>
              <a:rPr sz="2400" dirty="0">
                <a:solidFill>
                  <a:srgbClr val="00A0DF"/>
                </a:solidFill>
              </a:rPr>
              <a:t>下面</a:t>
            </a:r>
            <a:br>
              <a:rPr sz="2400" dirty="0">
                <a:solidFill>
                  <a:srgbClr val="00A0DF"/>
                </a:solidFill>
              </a:rPr>
            </a:br>
            <a:r>
              <a:rPr lang="zh-CN" sz="2400" b="1" dirty="0">
                <a:solidFill>
                  <a:srgbClr val="00A0DF"/>
                </a:solidFill>
              </a:rPr>
              <a:t>群昵称</a:t>
            </a:r>
            <a:r>
              <a:rPr lang="zh-CN" sz="2400" dirty="0">
                <a:solidFill>
                  <a:srgbClr val="00A0DF"/>
                </a:solidFill>
              </a:rPr>
              <a:t>：  姓名</a:t>
            </a:r>
            <a:r>
              <a:rPr lang="en-US" altLang="zh-CN" sz="2400" dirty="0">
                <a:solidFill>
                  <a:srgbClr val="00A0DF"/>
                </a:solidFill>
              </a:rPr>
              <a:t>-</a:t>
            </a:r>
            <a:r>
              <a:rPr lang="zh-CN" altLang="en-US" sz="2400" dirty="0">
                <a:solidFill>
                  <a:srgbClr val="00A0DF"/>
                </a:solidFill>
              </a:rPr>
              <a:t>职业</a:t>
            </a:r>
            <a:r>
              <a:rPr lang="en-US" altLang="zh-CN" sz="2400" dirty="0">
                <a:solidFill>
                  <a:srgbClr val="00A0DF"/>
                </a:solidFill>
              </a:rPr>
              <a:t>-</a:t>
            </a:r>
            <a:r>
              <a:rPr lang="zh-CN" altLang="en-US" sz="2400" dirty="0">
                <a:solidFill>
                  <a:srgbClr val="00A0DF"/>
                </a:solidFill>
              </a:rPr>
              <a:t>地区</a:t>
            </a:r>
            <a:r>
              <a:rPr lang="en-US" altLang="zh-CN" sz="2400" dirty="0">
                <a:solidFill>
                  <a:srgbClr val="00A0DF"/>
                </a:solidFill>
              </a:rPr>
              <a:t>-</a:t>
            </a:r>
            <a:r>
              <a:rPr lang="zh-CN" altLang="en-US" sz="2400" dirty="0">
                <a:solidFill>
                  <a:srgbClr val="00A0DF"/>
                </a:solidFill>
              </a:rPr>
              <a:t>工作年限  例如：张三</a:t>
            </a:r>
            <a:r>
              <a:rPr lang="en-US" altLang="zh-CN" sz="2400" dirty="0">
                <a:solidFill>
                  <a:srgbClr val="00A0DF"/>
                </a:solidFill>
              </a:rPr>
              <a:t>-</a:t>
            </a:r>
            <a:r>
              <a:rPr lang="zh-CN" altLang="en-US" sz="2400" dirty="0">
                <a:solidFill>
                  <a:srgbClr val="00A0DF"/>
                </a:solidFill>
              </a:rPr>
              <a:t>后端</a:t>
            </a:r>
            <a:r>
              <a:rPr lang="en-US" altLang="zh-CN" sz="2400" dirty="0">
                <a:solidFill>
                  <a:srgbClr val="00A0DF"/>
                </a:solidFill>
              </a:rPr>
              <a:t>-</a:t>
            </a:r>
            <a:r>
              <a:rPr lang="zh-CN" altLang="en-US" sz="2400" dirty="0">
                <a:solidFill>
                  <a:srgbClr val="00A0DF"/>
                </a:solidFill>
              </a:rPr>
              <a:t>北京</a:t>
            </a:r>
            <a:r>
              <a:rPr lang="en-US" altLang="zh-CN" sz="2400" dirty="0">
                <a:solidFill>
                  <a:srgbClr val="00A0DF"/>
                </a:solidFill>
              </a:rPr>
              <a:t>-5</a:t>
            </a:r>
            <a:r>
              <a:rPr lang="zh-CN" altLang="en-US" sz="2400" dirty="0">
                <a:solidFill>
                  <a:srgbClr val="00A0DF"/>
                </a:solidFill>
              </a:rPr>
              <a:t>年</a:t>
            </a:r>
            <a:endParaRPr lang="zh-CN" altLang="en-US" sz="2400" dirty="0">
              <a:solidFill>
                <a:srgbClr val="00A0D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7608" y="407347"/>
            <a:ext cx="6332966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970" b="1" dirty="0">
                <a:solidFill>
                  <a:srgbClr val="00A0DF"/>
                </a:solidFill>
              </a:rPr>
              <a:t>上课须知</a:t>
            </a:r>
            <a:r>
              <a:rPr lang="en-US" altLang="zh-CN" sz="2970" b="1" dirty="0">
                <a:solidFill>
                  <a:srgbClr val="00A0DF"/>
                </a:solidFill>
              </a:rPr>
              <a:t>(</a:t>
            </a:r>
            <a:r>
              <a:rPr lang="zh-CN" altLang="en-US" sz="2970" b="1" dirty="0">
                <a:solidFill>
                  <a:srgbClr val="00A0DF"/>
                </a:solidFill>
              </a:rPr>
              <a:t>奖学金班</a:t>
            </a:r>
            <a:r>
              <a:rPr lang="en-US" altLang="zh-CN" sz="2970" b="1" dirty="0">
                <a:solidFill>
                  <a:srgbClr val="00A0DF"/>
                </a:solidFill>
              </a:rPr>
              <a:t>&amp;</a:t>
            </a:r>
            <a:r>
              <a:rPr lang="zh-CN" altLang="en-US" sz="2970" b="1" dirty="0">
                <a:solidFill>
                  <a:srgbClr val="00A0DF"/>
                </a:solidFill>
              </a:rPr>
              <a:t>普通班</a:t>
            </a:r>
            <a:r>
              <a:rPr lang="en-US" altLang="zh-CN" sz="2970" b="1" dirty="0">
                <a:solidFill>
                  <a:srgbClr val="00A0DF"/>
                </a:solidFill>
              </a:rPr>
              <a:t>)</a:t>
            </a:r>
            <a:endParaRPr lang="zh-CN" altLang="en-US" sz="2970" b="1" dirty="0">
              <a:solidFill>
                <a:srgbClr val="00A0DF"/>
              </a:solidFill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3" y="117604"/>
            <a:ext cx="1051045" cy="1177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9053" y="407347"/>
            <a:ext cx="1051045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39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altLang="zh-CN" sz="339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1830" y="963295"/>
            <a:ext cx="9791700" cy="74777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+mj-ea"/>
                <a:ea typeface="+mj-ea"/>
                <a:cs typeface="+mj-ea"/>
              </a:rPr>
              <a:t>                                      </a:t>
            </a:r>
            <a:r>
              <a:rPr lang="zh-CN" altLang="en-US" sz="2400" b="1" dirty="0">
                <a:solidFill>
                  <a:srgbClr val="00B0F0"/>
                </a:solidFill>
                <a:latin typeface="+mj-ea"/>
                <a:ea typeface="+mj-ea"/>
                <a:cs typeface="+mj-ea"/>
              </a:rPr>
              <a:t>打卡点的形式</a:t>
            </a:r>
            <a:r>
              <a:rPr lang="en-US" altLang="zh-CN" sz="2400" b="1" dirty="0">
                <a:solidFill>
                  <a:srgbClr val="00B0F0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sz="2400" b="1" dirty="0">
                <a:solidFill>
                  <a:srgbClr val="00B0F0"/>
                </a:solidFill>
                <a:latin typeface="+mj-ea"/>
                <a:ea typeface="+mj-ea"/>
                <a:cs typeface="+mj-ea"/>
              </a:rPr>
              <a:t>内容</a:t>
            </a:r>
            <a:br>
              <a:rPr lang="zh-CN" altLang="en-US" sz="2400" b="1" dirty="0">
                <a:solidFill>
                  <a:srgbClr val="00B0F0"/>
                </a:solidFill>
                <a:latin typeface="+mj-ea"/>
                <a:ea typeface="+mj-ea"/>
                <a:cs typeface="+mj-ea"/>
              </a:rPr>
            </a:b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1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完成直播时长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直播回放时长 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2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完成作业 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3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完成代码提交 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4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完成某些笔记分享 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5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完成朋友圈发帖 </a:t>
            </a:r>
            <a:r>
              <a:rPr lang="en-US" altLang="zh-CN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6 </a:t>
            </a:r>
            <a: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完成考试 </a:t>
            </a:r>
            <a:endParaRPr lang="zh-CN" altLang="en-US" sz="2400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br>
              <a:rPr lang="zh-CN" altLang="en-US" sz="2400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endParaRPr lang="zh-CN" altLang="en-US" sz="2400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ps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：一个打卡点可能包含以上多种形式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比如：完成作业和笔记分享</a:t>
            </a:r>
            <a:r>
              <a:rPr lang="en-US" altLang="zh-CN" sz="2400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)</a:t>
            </a:r>
            <a:endParaRPr lang="en-US" altLang="zh-CN" sz="2400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endParaRPr lang="en-US" altLang="zh-CN" sz="2400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endParaRPr lang="zh-CN" altLang="en-US" sz="2400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4325" y="429895"/>
            <a:ext cx="5535930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奖学金</a:t>
            </a:r>
            <a:r>
              <a:rPr lang="zh-CN" altLang="en-US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培优</a:t>
            </a:r>
            <a:r>
              <a:rPr 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班学员须知 </a:t>
            </a:r>
            <a:endParaRPr lang="en-US" altLang="zh-CN" sz="2965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43" y="117604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6351" y="350967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5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sz="3385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3733800"/>
            <a:ext cx="9344025" cy="2019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47870" y="4559300"/>
            <a:ext cx="362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这个不是大家的直播和回放时长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21105" y="977265"/>
            <a:ext cx="10197465" cy="545401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1.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关于打卡：学员需要按照设置的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“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打卡点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”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，按时通过每次打卡任务，完成以后，自动打卡完成，无需手动打卡；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2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关于补卡：一次补卡只能对应一个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“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打卡点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”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；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额外福利：开课吧会赠送每位学员</a:t>
            </a:r>
            <a:r>
              <a:rPr lang="en-US" altLang="zh-CN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3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次补卡机会</a:t>
            </a:r>
            <a:endParaRPr lang="en-US" altLang="zh-CN" sz="1695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  <a:p>
            <a:pPr algn="l" fontAlgn="auto">
              <a:lnSpc>
                <a:spcPct val="200000"/>
              </a:lnSpc>
            </a:pP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3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.关于请假：开课前至少3小时向班主任请假，需要在结课之前进行补卡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(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方可获得本次奖学金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)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（逾期请假无效）。请假补卡申请链接：https://www.wjx.cn/jq/92079255.aspx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PS: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请假或者延期一定一定要提前跟班班说呀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4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、关于课时时长：大家的上课情况在后台都是会有记录的，以咱们的后台数据为准（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  <a:sym typeface="+mn-ea"/>
              </a:rPr>
              <a:t>注意：一定不要长时间的后台运行，直播结束后，记得退出直播间）</a:t>
            </a:r>
            <a:b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</a:br>
            <a:endParaRPr lang="zh-CN" altLang="en-US" sz="169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endParaRPr lang="en-US" altLang="zh-CN" sz="1695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09420" y="365125"/>
            <a:ext cx="5193030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奖学金培优班</a:t>
            </a:r>
            <a:r>
              <a:rPr lang="en-US" alt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(</a:t>
            </a:r>
            <a:r>
              <a:rPr lang="zh-CN" altLang="en-US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打卡规则</a:t>
            </a:r>
            <a:r>
              <a:rPr lang="en-US" alt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)</a:t>
            </a:r>
            <a:endParaRPr lang="en-US" altLang="zh-CN" sz="2965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08" y="82679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7409" y="1167977"/>
            <a:ext cx="10017183" cy="663130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1.作业频次：每节课都有作业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2.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提交位置：学习中心</a:t>
            </a:r>
            <a:endParaRPr lang="zh-CN" altLang="en-US" sz="169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3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.提交格式：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PDF</a:t>
            </a:r>
            <a:endParaRPr lang="en-US" altLang="zh-CN" sz="169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4.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提交日期：</a:t>
            </a:r>
            <a:r>
              <a:rPr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下一次课当天中午12:30之前</a:t>
            </a:r>
            <a:r>
              <a:rPr 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（具体以打卡计划表上所标时间为准）</a:t>
            </a:r>
            <a:br>
              <a:rPr 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5.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作业内容：作业文件夹不能为空，且符合本次作业主题，不能发生抄袭，敷衍等情况，如发生抄袭，多份作业同时无效。请务必认真完成。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如果有代码要求作业的，必须要有运行结果截图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.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7.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命名格式：姓名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是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/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否奖学金培优班</a:t>
            </a: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当节课程日期</a:t>
            </a:r>
            <a: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，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例如：张三</a:t>
            </a:r>
            <a:r>
              <a:rPr lang="en-US" altLang="zh-CN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是</a:t>
            </a:r>
            <a:r>
              <a:rPr lang="en-US" altLang="zh-CN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-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培-</a:t>
            </a:r>
            <a:r>
              <a:rPr lang="en-US" altLang="zh-CN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0925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作业</a:t>
            </a:r>
            <a:endParaRPr lang="zh-CN" altLang="en-US" sz="1695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r>
              <a:rPr lang="en-US" altLang="zh-CN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8.</a:t>
            </a:r>
            <a:r>
              <a:rPr lang="zh-CN" altLang="en-US" sz="169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学习计划：每周五下班前，发送下一周学习计划表</a:t>
            </a:r>
            <a:br>
              <a:rPr lang="zh-CN" altLang="en-US" sz="169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endParaRPr lang="zh-CN" altLang="en-US" sz="169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250000"/>
              </a:lnSpc>
            </a:pPr>
            <a:endParaRPr lang="en-US" altLang="zh-CN" sz="1695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3080" y="397510"/>
            <a:ext cx="4711065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奖学金</a:t>
            </a:r>
            <a:r>
              <a:rPr lang="zh-CN" altLang="en-US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培优</a:t>
            </a:r>
            <a:r>
              <a:rPr lang="zh-CN" sz="2965" b="1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班作业须知 </a:t>
            </a:r>
            <a:endParaRPr lang="en-US" altLang="zh-CN" sz="2965" b="1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43" y="117604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9406" y="472921"/>
            <a:ext cx="10852194" cy="911173"/>
          </a:xfrm>
        </p:spPr>
        <p:txBody>
          <a:bodyPr/>
          <a:lstStyle/>
          <a:p>
            <a:r>
              <a:rPr lang="zh-CN" altLang="en-US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</a:rPr>
              <a:t>奖学金培优</a:t>
            </a:r>
            <a:r>
              <a:rPr lang="zh-CN" altLang="en-US" sz="3200" b="1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班学员必须要知道的注意事项</a:t>
            </a:r>
            <a:br>
              <a:rPr lang="zh-CN" altLang="en-US" sz="3200" b="1" dirty="0">
                <a:solidFill>
                  <a:schemeClr val="accent1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1.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报名成功后，需要按照要求，在开课吧学习平台中心或者手机</a:t>
            </a: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app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，将</a:t>
            </a: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“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昵称</a:t>
            </a: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”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和</a:t>
            </a: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“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姓名</a:t>
            </a:r>
            <a:r>
              <a:rPr lang="en-US" altLang="zh-CN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”</a:t>
            </a: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修改为真实姓名。避免提交作业对应不上姓名，影响奖学金的领取</a:t>
            </a:r>
            <a:endParaRPr lang="zh-CN" altLang="en-US" sz="2000" dirty="0">
              <a:solidFill>
                <a:srgbClr val="00A0EA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0" indent="0" algn="l">
              <a:buNone/>
            </a:pPr>
            <a:r>
              <a:rPr lang="en-US" altLang="zh-CN" sz="2000" dirty="0">
                <a:solidFill>
                  <a:srgbClr val="00A0DF"/>
                </a:solidFill>
                <a:latin typeface="-apple-system"/>
                <a:ea typeface="+mj-ea"/>
                <a:cs typeface="+mj-ea"/>
              </a:rPr>
              <a:t>2</a:t>
            </a:r>
            <a:r>
              <a:rPr lang="en-US" altLang="zh-CN" sz="2000" dirty="0">
                <a:solidFill>
                  <a:srgbClr val="00A0DF"/>
                </a:solidFill>
                <a:latin typeface="-apple-system"/>
              </a:rPr>
              <a:t>.</a:t>
            </a:r>
            <a:r>
              <a:rPr lang="zh-CN" altLang="en-US" sz="2000" dirty="0">
                <a:solidFill>
                  <a:srgbClr val="00A0DF"/>
                </a:solidFill>
                <a:latin typeface="-apple-system"/>
              </a:rPr>
              <a:t>完成打卡任务</a:t>
            </a:r>
            <a:endParaRPr lang="en-US" altLang="zh-CN" sz="2000" dirty="0">
              <a:solidFill>
                <a:srgbClr val="00A0DF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altLang="zh-CN" sz="2000" dirty="0">
                <a:solidFill>
                  <a:srgbClr val="00A0DF"/>
                </a:solidFill>
                <a:latin typeface="-apple-system"/>
              </a:rPr>
              <a:t>3</a:t>
            </a:r>
            <a:r>
              <a:rPr lang="en-US" altLang="zh-CN" sz="2000" b="0" i="0" dirty="0">
                <a:solidFill>
                  <a:srgbClr val="00A0DF"/>
                </a:solidFill>
                <a:effectLst/>
                <a:latin typeface="-apple-system"/>
              </a:rPr>
              <a:t>.</a:t>
            </a:r>
            <a:r>
              <a:rPr lang="zh-CN" altLang="en-US" sz="2000" b="0" i="0" dirty="0">
                <a:solidFill>
                  <a:srgbClr val="00A0DF"/>
                </a:solidFill>
                <a:effectLst/>
                <a:latin typeface="-apple-system"/>
              </a:rPr>
              <a:t>发放奖学金</a:t>
            </a:r>
            <a:endParaRPr lang="en-US" altLang="zh-CN" sz="2000" b="0" i="0" dirty="0">
              <a:solidFill>
                <a:srgbClr val="00A0D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altLang="zh-CN" sz="2000" dirty="0">
                <a:solidFill>
                  <a:srgbClr val="00A0DF"/>
                </a:solidFill>
                <a:latin typeface="-apple-system"/>
              </a:rPr>
              <a:t>4.</a:t>
            </a:r>
            <a:r>
              <a:rPr lang="zh-CN" altLang="en-US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  <a:t>发放步骤：完成学习任务 → 参与所有考试</a:t>
            </a:r>
            <a:r>
              <a:rPr lang="en-US" altLang="zh-CN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  <a:t>(</a:t>
            </a:r>
            <a:r>
              <a:rPr lang="zh-CN" altLang="en-US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  <a:t>不计算排名</a:t>
            </a:r>
            <a:r>
              <a:rPr lang="en-US" altLang="zh-CN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  <a:t>)</a:t>
            </a:r>
            <a:r>
              <a:rPr lang="zh-CN" altLang="en-US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  <a:t> → 获得奖学金 → 结课发放</a:t>
            </a:r>
            <a:br>
              <a:rPr lang="zh-CN" altLang="en-US" sz="2000" dirty="0">
                <a:solidFill>
                  <a:srgbClr val="00A0DF"/>
                </a:solidFill>
                <a:effectLst/>
                <a:latin typeface="-apple-system"/>
                <a:sym typeface="+mn-ea"/>
              </a:rPr>
            </a:br>
            <a:endParaRPr lang="zh-CN" altLang="en-US" sz="2000" b="0" i="0" dirty="0">
              <a:solidFill>
                <a:srgbClr val="00A0D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altLang="zh-CN" sz="2000" dirty="0">
                <a:solidFill>
                  <a:srgbClr val="00A0DF"/>
                </a:solidFill>
                <a:sym typeface="+mn-ea"/>
              </a:rPr>
              <a:t>5.</a:t>
            </a:r>
            <a:r>
              <a:rPr lang="zh-CN" altLang="en-US" sz="2000" dirty="0">
                <a:solidFill>
                  <a:srgbClr val="00A0DF"/>
                </a:solidFill>
                <a:sym typeface="+mn-ea"/>
              </a:rPr>
              <a:t>奖学金返到哪</a:t>
            </a:r>
            <a:r>
              <a:rPr lang="en-US" altLang="zh-CN" sz="2000" dirty="0">
                <a:solidFill>
                  <a:srgbClr val="00A0DF"/>
                </a:solidFill>
                <a:sym typeface="+mn-ea"/>
              </a:rPr>
              <a:t>:</a:t>
            </a:r>
            <a:r>
              <a:rPr lang="zh-CN" altLang="en-US" sz="2000" dirty="0">
                <a:solidFill>
                  <a:srgbClr val="00A0DF"/>
                </a:solidFill>
                <a:sym typeface="+mn-ea"/>
              </a:rPr>
              <a:t>奖金返还到学员报名时登记的银行账户</a:t>
            </a:r>
            <a:br>
              <a:rPr lang="zh-CN" altLang="en-US" sz="2000" dirty="0">
                <a:solidFill>
                  <a:srgbClr val="00A0DF"/>
                </a:solidFill>
                <a:sym typeface="+mn-ea"/>
              </a:rPr>
            </a:br>
            <a:br>
              <a:rPr lang="zh-CN" altLang="en-US" sz="2000" dirty="0">
                <a:solidFill>
                  <a:srgbClr val="00A0DF"/>
                </a:solidFill>
                <a:sym typeface="+mn-ea"/>
              </a:rPr>
            </a:br>
            <a:r>
              <a:rPr lang="en-US" altLang="zh-CN" sz="2000" dirty="0">
                <a:solidFill>
                  <a:srgbClr val="00A0DF"/>
                </a:solidFill>
                <a:sym typeface="+mn-ea"/>
              </a:rPr>
              <a:t>6.</a:t>
            </a:r>
            <a:r>
              <a:rPr lang="zh-CN" altLang="en-US" sz="2000" dirty="0">
                <a:solidFill>
                  <a:srgbClr val="00A0DF"/>
                </a:solidFill>
                <a:sym typeface="+mn-ea"/>
              </a:rPr>
              <a:t>奖金到账期： 结课次月月底结算返现；</a:t>
            </a:r>
            <a:endParaRPr lang="en-US" altLang="zh-CN" sz="2000" dirty="0">
              <a:solidFill>
                <a:srgbClr val="00A0DF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ps</a:t>
            </a:r>
            <a:r>
              <a:rPr lang="zh-CN" altLang="en-US" sz="2000" dirty="0">
                <a:solidFill>
                  <a:srgbClr val="FF0000"/>
                </a:solidFill>
              </a:rPr>
              <a:t>：打卡计划表会在每周五下班前，发送下一周打卡计划表</a:t>
            </a:r>
            <a:endParaRPr lang="zh-CN" altLang="en-US" dirty="0">
              <a:solidFill>
                <a:srgbClr val="00A0DF"/>
              </a:solidFill>
            </a:endParaRPr>
          </a:p>
        </p:txBody>
      </p:sp>
      <p:pic>
        <p:nvPicPr>
          <p:cNvPr id="5" name="图片 4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08" y="82679"/>
            <a:ext cx="1051045" cy="1177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2197" y="277544"/>
            <a:ext cx="70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</a:rPr>
              <a:t>02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0455" y="2917254"/>
            <a:ext cx="3158511" cy="67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1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</a:rPr>
              <a:t>开班典礼流程</a:t>
            </a:r>
            <a:endParaRPr lang="zh-CN" altLang="en-US" sz="381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0427" y="1053733"/>
            <a:ext cx="4440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965" spc="250" dirty="0">
                <a:solidFill>
                  <a:srgbClr val="00A0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思源黑体 CN Bold" panose="020B0800000000000000" charset="-122"/>
                <a:sym typeface="+mn-ea"/>
              </a:rPr>
              <a:t>一起了解开课吧</a:t>
            </a:r>
            <a:endParaRPr lang="zh-CN" altLang="en-US" sz="2965" spc="250" dirty="0">
              <a:solidFill>
                <a:srgbClr val="00A0D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思源黑体 CN Bold" panose="020B0800000000000000" charset="-122"/>
              <a:sym typeface="+mn-ea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597" y="874975"/>
            <a:ext cx="813148" cy="909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3" y="1053733"/>
            <a:ext cx="817853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6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01</a:t>
            </a:r>
            <a:endParaRPr lang="en-US" sz="296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0427" y="2141067"/>
            <a:ext cx="4440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965" spc="250" dirty="0">
                <a:solidFill>
                  <a:srgbClr val="00A0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思源黑体 CN Bold" panose="020B0800000000000000" charset="-122"/>
                <a:sym typeface="+mn-ea"/>
              </a:rPr>
              <a:t>奖学金注意事项</a:t>
            </a:r>
            <a:endParaRPr lang="zh-CN" altLang="en-US" sz="2965" spc="2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思源黑体 CN Bold" panose="020B0800000000000000" charset="-122"/>
              <a:sym typeface="+mn-ea"/>
            </a:endParaRPr>
          </a:p>
        </p:txBody>
      </p:sp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0485" y="2007334"/>
            <a:ext cx="813148" cy="9099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58790" y="2186093"/>
            <a:ext cx="817853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6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296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0427" y="3335068"/>
            <a:ext cx="4440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965" spc="250" dirty="0">
                <a:solidFill>
                  <a:srgbClr val="00A0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思源黑体 CN Bold" panose="020B0800000000000000" charset="-122"/>
                <a:sym typeface="+mn-ea"/>
              </a:rPr>
              <a:t>学习方法熟记心</a:t>
            </a:r>
            <a:endParaRPr lang="zh-CN" altLang="en-US" sz="2965" spc="2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思源黑体 CN Bold" panose="020B0800000000000000" charset="-122"/>
              <a:sym typeface="+mn-ea"/>
            </a:endParaRPr>
          </a:p>
        </p:txBody>
      </p:sp>
      <p:pic>
        <p:nvPicPr>
          <p:cNvPr id="18" name="图片 17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5781" y="3153134"/>
            <a:ext cx="813148" cy="909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11077" y="3331893"/>
            <a:ext cx="817853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6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296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00427" y="4390330"/>
            <a:ext cx="4440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965" spc="250" dirty="0">
                <a:solidFill>
                  <a:srgbClr val="00A0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思源黑体 CN Bold" panose="020B0800000000000000" charset="-122"/>
              </a:rPr>
              <a:t>名师团队来解惑</a:t>
            </a:r>
            <a:endParaRPr lang="zh-CN" altLang="en-US" sz="2965" spc="25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思源黑体 CN Bold" panose="020B0800000000000000" charset="-122"/>
            </a:endParaRPr>
          </a:p>
        </p:txBody>
      </p:sp>
      <p:pic>
        <p:nvPicPr>
          <p:cNvPr id="22" name="图片 21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597" y="4211571"/>
            <a:ext cx="813148" cy="90992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311077" y="4390330"/>
            <a:ext cx="817853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6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04</a:t>
            </a:r>
            <a:endParaRPr lang="en-US" sz="296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20" y="423509"/>
            <a:ext cx="1533333" cy="666667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00" y="403860"/>
            <a:ext cx="11078210" cy="889000"/>
          </a:xfrm>
        </p:spPr>
        <p:txBody>
          <a:bodyPr/>
          <a:p>
            <a:r>
              <a:rPr>
                <a:solidFill>
                  <a:srgbClr val="00A0DF"/>
                </a:solidFill>
                <a:sym typeface="+mn-ea"/>
              </a:rPr>
              <a:t>作业提交入口</a:t>
            </a:r>
            <a:br>
              <a:rPr lang="zh-CN" altLang="en-US" dirty="0">
                <a:solidFill>
                  <a:srgbClr val="00A0DF"/>
                </a:solidFill>
              </a:rPr>
            </a:b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33" y="115699"/>
            <a:ext cx="1051045" cy="1177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300" y="284973"/>
            <a:ext cx="1247775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1614170"/>
            <a:ext cx="10125710" cy="4111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3395" y="381635"/>
            <a:ext cx="708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02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6389" y="282222"/>
            <a:ext cx="564444" cy="3739444"/>
          </a:xfrm>
          <a:prstGeom prst="rect">
            <a:avLst/>
          </a:prstGeom>
          <a:noFill/>
        </p:spPr>
        <p:txBody>
          <a:bodyPr vert="eaVert"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54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作业位置，提交方式</a:t>
            </a:r>
            <a:endParaRPr lang="zh-CN" altLang="en-US" sz="254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51056" y="969138"/>
            <a:ext cx="9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endParaRPr lang="zh-CN" altLang="en-US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8547652" y="1338470"/>
            <a:ext cx="759570" cy="3194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635" y="257810"/>
            <a:ext cx="9305925" cy="1400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1657985"/>
            <a:ext cx="9315450" cy="3752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5" y="5579110"/>
            <a:ext cx="3467100" cy="1162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90082" y="397166"/>
            <a:ext cx="3729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965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作业上传方式</a:t>
            </a:r>
            <a:endParaRPr lang="zh-CN" sz="2965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610" y="146501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5042" y="1097799"/>
            <a:ext cx="9376072" cy="214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作业提交时间是在下次上课中午12：</a:t>
            </a:r>
            <a:r>
              <a:rPr lang="en-US" altLang="zh-CN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30</a:t>
            </a:r>
            <a:r>
              <a:rPr lang="zh-CN" altLang="en-US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前上传至对应章节下</a:t>
            </a:r>
            <a:endParaRPr lang="zh-CN" altLang="en-US" sz="190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r>
              <a:rPr lang="zh-CN" altLang="en-US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1.用typora工具去做作业，然后转成pdf</a:t>
            </a:r>
            <a:endParaRPr lang="zh-CN" altLang="en-US" sz="190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r>
              <a:rPr lang="zh-CN" altLang="en-US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2.要提交pdf格式</a:t>
            </a:r>
            <a:endParaRPr lang="zh-CN" altLang="en-US" sz="190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r>
              <a:rPr lang="en-US" altLang="zh-CN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3</a:t>
            </a:r>
            <a:r>
              <a:rPr lang="zh-CN" altLang="en-US" sz="190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</a:rPr>
              <a:t>.操作方式：打开 Typora 按 ctrl+shift+k 快捷键出现代码块 示例由上打开 Typora 按 ctrl+shift+k 快捷键出现代码块 示例如下。</a:t>
            </a:r>
            <a:endParaRPr lang="zh-CN" altLang="en-US" sz="190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  <a:p>
            <a:endParaRPr lang="zh-CN" altLang="en-US" sz="1905">
              <a:latin typeface="+mn-ea"/>
              <a:cs typeface="+mn-ea"/>
            </a:endParaRPr>
          </a:p>
          <a:p>
            <a:endParaRPr lang="zh-CN" altLang="en-US" sz="1905">
              <a:latin typeface="+mn-ea"/>
              <a:cs typeface="+mn-ea"/>
            </a:endParaRP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05" y="3082572"/>
            <a:ext cx="6007218" cy="31786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40" y="3398520"/>
            <a:ext cx="944880" cy="1229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90082" y="397166"/>
            <a:ext cx="3729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965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作业上传方式</a:t>
            </a:r>
            <a:endParaRPr lang="zh-CN" sz="2965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610" y="146501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02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7102" y="1150504"/>
            <a:ext cx="9376072" cy="67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>
                <a:latin typeface="+mn-ea"/>
                <a:cs typeface="+mn-ea"/>
              </a:rPr>
              <a:t>写完之后打开文件</a:t>
            </a:r>
            <a:br>
              <a:rPr lang="zh-CN" altLang="en-US" sz="1905">
                <a:latin typeface="+mn-ea"/>
                <a:cs typeface="+mn-ea"/>
              </a:rPr>
            </a:br>
            <a:endParaRPr lang="zh-CN" altLang="en-US" sz="1905">
              <a:latin typeface="+mn-ea"/>
              <a:cs typeface="+mn-ea"/>
            </a:endParaRPr>
          </a:p>
        </p:txBody>
      </p:sp>
      <p:pic>
        <p:nvPicPr>
          <p:cNvPr id="1073742850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39" y="1833280"/>
            <a:ext cx="5106035" cy="926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84706" y="2930695"/>
            <a:ext cx="9533998" cy="214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 dirty="0"/>
              <a:t>点 </a:t>
            </a:r>
            <a:r>
              <a:rPr lang="en-US" altLang="zh-CN" sz="1905" dirty="0"/>
              <a:t>“</a:t>
            </a:r>
            <a:r>
              <a:rPr lang="zh-CN" altLang="en-US" sz="1905" dirty="0"/>
              <a:t>文件</a:t>
            </a:r>
            <a:r>
              <a:rPr lang="en-US" altLang="zh-CN" sz="1905" dirty="0"/>
              <a:t>”&gt;</a:t>
            </a:r>
            <a:r>
              <a:rPr lang="zh-CN" altLang="en-US" sz="1905" dirty="0"/>
              <a:t>然后 点“导出”</a:t>
            </a:r>
            <a:r>
              <a:rPr lang="en-US" altLang="zh-CN" sz="1905" dirty="0"/>
              <a:t>&gt;</a:t>
            </a:r>
            <a:r>
              <a:rPr lang="zh-CN" altLang="en-US" sz="1905" dirty="0"/>
              <a:t>  “pdf”    直接导出就完事了。</a:t>
            </a:r>
            <a:br>
              <a:rPr lang="zh-CN" altLang="en-US" sz="1905" dirty="0"/>
            </a:br>
            <a:br>
              <a:rPr lang="zh-CN" altLang="en-US" sz="1905" dirty="0"/>
            </a:br>
            <a:br>
              <a:rPr lang="zh-CN" altLang="en-US" sz="1905" dirty="0"/>
            </a:br>
            <a:br>
              <a:rPr lang="zh-CN" altLang="en-US" sz="1905" dirty="0"/>
            </a:br>
            <a:r>
              <a:rPr lang="zh-CN" altLang="en-US" sz="1905" dirty="0"/>
              <a:t>注意：作业命名格式：姓名</a:t>
            </a:r>
            <a:r>
              <a:rPr lang="en-US" altLang="zh-CN" sz="1905" dirty="0"/>
              <a:t>-</a:t>
            </a:r>
            <a:r>
              <a:rPr lang="zh-CN" altLang="en-US" sz="1905" dirty="0"/>
              <a:t>是/否培优班</a:t>
            </a:r>
            <a:r>
              <a:rPr lang="en-US" altLang="zh-CN" sz="1905" dirty="0"/>
              <a:t>-</a:t>
            </a:r>
            <a:r>
              <a:rPr lang="zh-CN" altLang="en-US" sz="1905" dirty="0"/>
              <a:t>作业主题（“</a:t>
            </a:r>
            <a:r>
              <a:rPr lang="en-US" altLang="zh-CN" sz="1905" dirty="0"/>
              <a:t>-</a:t>
            </a:r>
            <a:r>
              <a:rPr lang="zh-CN" altLang="en-US" sz="1905" dirty="0"/>
              <a:t>号保留”）</a:t>
            </a:r>
            <a:endParaRPr lang="zh-CN" altLang="en-US" sz="1905" dirty="0"/>
          </a:p>
          <a:p>
            <a:br>
              <a:rPr lang="zh-CN" altLang="en-US" sz="1905" dirty="0"/>
            </a:br>
            <a:r>
              <a:rPr lang="zh-CN" altLang="en-US" sz="1905" dirty="0"/>
              <a:t>例如：张三</a:t>
            </a:r>
            <a:r>
              <a:rPr lang="en-US" altLang="zh-CN" sz="1905" dirty="0"/>
              <a:t>-</a:t>
            </a:r>
            <a:r>
              <a:rPr lang="zh-CN" altLang="en-US" sz="1905" dirty="0"/>
              <a:t>是</a:t>
            </a:r>
            <a:r>
              <a:rPr lang="en-US" altLang="zh-CN" sz="1905" dirty="0"/>
              <a:t>-</a:t>
            </a:r>
            <a:r>
              <a:rPr lang="zh-CN" altLang="en-US" sz="1905" dirty="0"/>
              <a:t>培</a:t>
            </a:r>
            <a:r>
              <a:rPr lang="en-US" altLang="zh-CN" sz="1905" dirty="0"/>
              <a:t>-0925</a:t>
            </a:r>
            <a:r>
              <a:rPr lang="zh-CN" altLang="en-US" sz="1905" dirty="0"/>
              <a:t>作业</a:t>
            </a:r>
            <a:endParaRPr lang="zh-CN" altLang="en-US" sz="1905" dirty="0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6395" y="431800"/>
            <a:ext cx="9885680" cy="647700"/>
          </a:xfrm>
        </p:spPr>
        <p:txBody>
          <a:bodyPr>
            <a:normAutofit/>
          </a:bodyPr>
          <a:lstStyle/>
          <a:p>
            <a:r>
              <a:rPr lang="zh-CN" altLang="en-US" b="0">
                <a:solidFill>
                  <a:schemeClr val="accent1"/>
                </a:solidFill>
              </a:rPr>
              <a:t>普通班学员必知</a:t>
            </a:r>
            <a:endParaRPr lang="zh-CN" altLang="en-US" b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1394460" y="1079500"/>
            <a:ext cx="10127615" cy="51212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1</a:t>
            </a:r>
            <a:r>
              <a:rPr sz="2000" dirty="0">
                <a:solidFill>
                  <a:schemeClr val="accent1"/>
                </a:solidFill>
              </a:rPr>
              <a:t>、上课通知</a:t>
            </a:r>
            <a:r>
              <a:rPr lang="en-US" altLang="zh-CN" sz="2000" dirty="0">
                <a:solidFill>
                  <a:schemeClr val="accent1"/>
                </a:solidFill>
              </a:rPr>
              <a:t>: </a:t>
            </a:r>
            <a:r>
              <a:rPr sz="2000" dirty="0">
                <a:solidFill>
                  <a:schemeClr val="accent1"/>
                </a:solidFill>
              </a:rPr>
              <a:t>群公告</a:t>
            </a:r>
            <a:r>
              <a:rPr lang="en-US" altLang="zh-CN" sz="2000" dirty="0">
                <a:solidFill>
                  <a:schemeClr val="accent1"/>
                </a:solidFill>
              </a:rPr>
              <a:t>/</a:t>
            </a:r>
            <a:r>
              <a:rPr sz="2000" dirty="0">
                <a:solidFill>
                  <a:schemeClr val="accent1"/>
                </a:solidFill>
              </a:rPr>
              <a:t>私发</a:t>
            </a:r>
            <a:endParaRPr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2</a:t>
            </a:r>
            <a:r>
              <a:rPr sz="2000" dirty="0">
                <a:solidFill>
                  <a:schemeClr val="accent1"/>
                </a:solidFill>
              </a:rPr>
              <a:t>、请假规则：不迟到不早退，有事一定要提前跟班班请假并说明原因。无原无故长期旷课的肯定也会有小小的惩罚，比如取消毕业证书</a:t>
            </a:r>
            <a:r>
              <a:rPr lang="en-US" altLang="zh-CN" sz="2000" dirty="0">
                <a:solidFill>
                  <a:schemeClr val="accent1"/>
                </a:solidFill>
              </a:rPr>
              <a:t>~</a:t>
            </a:r>
            <a:endParaRPr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3</a:t>
            </a:r>
            <a:r>
              <a:rPr sz="2000" dirty="0">
                <a:solidFill>
                  <a:schemeClr val="accent1"/>
                </a:solidFill>
              </a:rPr>
              <a:t>、有任何的建议都可以反馈给我。</a:t>
            </a:r>
            <a:endParaRPr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4</a:t>
            </a:r>
            <a:r>
              <a:rPr sz="2000" dirty="0">
                <a:solidFill>
                  <a:schemeClr val="accent1"/>
                </a:solidFill>
              </a:rPr>
              <a:t>、大家每天的上课情况，后台都有记录，对于经常不来上课，跟不上进度的，我会啰嗦啰嗦再啰嗦</a:t>
            </a:r>
            <a:r>
              <a:rPr lang="zh-CN" altLang="en-US" sz="2000" dirty="0">
                <a:solidFill>
                  <a:schemeClr val="accent1"/>
                </a:solidFill>
              </a:rPr>
              <a:t>。到时候班班乌拉乌拉的，</a:t>
            </a:r>
            <a:r>
              <a:rPr sz="2000" dirty="0">
                <a:solidFill>
                  <a:schemeClr val="accent1"/>
                </a:solidFill>
              </a:rPr>
              <a:t>可别嫌我烦哈</a:t>
            </a:r>
            <a:r>
              <a:rPr lang="en-US" altLang="zh-CN" sz="2000" dirty="0">
                <a:solidFill>
                  <a:schemeClr val="accent1"/>
                </a:solidFill>
              </a:rPr>
              <a:t>-</a:t>
            </a:r>
            <a:endParaRPr sz="2000" dirty="0">
              <a:solidFill>
                <a:schemeClr val="accent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5</a:t>
            </a:r>
            <a:r>
              <a:rPr sz="2000" dirty="0">
                <a:solidFill>
                  <a:schemeClr val="accent1"/>
                </a:solidFill>
              </a:rPr>
              <a:t>、群公告：大家群设置免打扰我能理解，但是我发的群公告都是比较重要的事，所以，大家一定要关注群公告。</a:t>
            </a:r>
            <a:endParaRPr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6825" y="2963545"/>
            <a:ext cx="7263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4000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学习方法熟记心</a:t>
            </a:r>
            <a:endParaRPr lang="zh-CN" altLang="en-US" sz="4000" dirty="0">
              <a:solidFill>
                <a:srgbClr val="00A0DF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18733" y="1708150"/>
            <a:ext cx="3226771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</a:rPr>
              <a:t>Part 3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02588" y="1635033"/>
            <a:ext cx="8981594" cy="481901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zh-CN" altLang="en-US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 詹哥推荐的学习方法</a:t>
            </a:r>
            <a:endParaRPr lang="zh-CN" altLang="en-US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1.先要理解概念 </a:t>
            </a:r>
            <a:b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2.</a:t>
            </a:r>
            <a:r>
              <a:rPr lang="zh-CN" altLang="en-US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刻意</a:t>
            </a: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练习 （能够举一反三）学习代码没有捷径 多敲多敲多敲</a:t>
            </a:r>
            <a:b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3.学会看帮助文档</a:t>
            </a:r>
            <a:b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b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</a:b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</a:t>
            </a:r>
            <a:r>
              <a:rPr lang="en-US" altLang="zh-CN" sz="211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 误区：</a:t>
            </a:r>
            <a:r>
              <a:rPr lang="zh-CN" altLang="en-US" sz="211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不要</a:t>
            </a:r>
            <a:r>
              <a:rPr lang="en-US" altLang="zh-CN" sz="211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只注重理论，不追求实践。实践</a:t>
            </a:r>
            <a:r>
              <a:rPr lang="zh-CN" altLang="en-US" sz="211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也</a:t>
            </a:r>
            <a:r>
              <a:rPr lang="en-US" altLang="zh-CN" sz="2115" dirty="0">
                <a:solidFill>
                  <a:srgbClr val="FF0000"/>
                </a:solidFill>
                <a:latin typeface="+mj-ea"/>
                <a:ea typeface="+mj-ea"/>
                <a:cs typeface="+mj-ea"/>
              </a:rPr>
              <a:t>很重要！！</a:t>
            </a:r>
            <a:endParaRPr lang="en-US" altLang="zh-CN" sz="2115" dirty="0">
              <a:solidFill>
                <a:srgbClr val="FF0000"/>
              </a:solidFill>
              <a:latin typeface="+mj-ea"/>
              <a:ea typeface="+mj-ea"/>
              <a:cs typeface="+mj-ea"/>
            </a:endParaRPr>
          </a:p>
          <a:p>
            <a:pPr algn="l"/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/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0880" y="3092652"/>
            <a:ext cx="987875" cy="9273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90082" y="397166"/>
            <a:ext cx="3729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965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学习方法</a:t>
            </a:r>
            <a:endParaRPr lang="zh-CN" sz="2965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3" y="117604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7920" y="1309774"/>
            <a:ext cx="8981594" cy="40036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/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詹哥</a:t>
            </a: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对于初学者的建议:</a:t>
            </a: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/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1.养成记笔记的习惯 (每天的课程形成一个笔记形式 有助于我们记忆，也有助于我们做知识回顾)</a:t>
            </a: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2.当前的内容一定要在下节课之前把知识点和笔记整理清楚</a:t>
            </a: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3.能看直播的情况下，不要等回放(因为你们在听的过程中遇到问题可以跟老师互动)</a:t>
            </a: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115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  4.遇到问题一定及时提出来（避免问题积累越多，影响今后学习）</a:t>
            </a:r>
            <a:endParaRPr lang="en-US" altLang="zh-CN" sz="2115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0880" y="3092652"/>
            <a:ext cx="987875" cy="9273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90082" y="397166"/>
            <a:ext cx="3729731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965" dirty="0">
                <a:solidFill>
                  <a:srgbClr val="00A0EA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学习建议</a:t>
            </a:r>
            <a:endParaRPr lang="zh-CN" sz="2965" dirty="0">
              <a:solidFill>
                <a:srgbClr val="00A0E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9" name="图片 8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3" y="117604"/>
            <a:ext cx="1051045" cy="11773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2989" y="364909"/>
            <a:ext cx="688152" cy="61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85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03</a:t>
            </a:r>
            <a:endParaRPr lang="en-US" sz="3385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501348" y="738009"/>
            <a:ext cx="4624705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  <a:cs typeface="云书法手书建刚粗简楷" panose="02010604000101010101" charset="-122"/>
                <a:sym typeface="+mn-ea"/>
              </a:rPr>
              <a:t>班班寄语</a:t>
            </a:r>
            <a:endParaRPr lang="zh-CN" altLang="en-US" sz="4000" dirty="0">
              <a:solidFill>
                <a:srgbClr val="00A0DF"/>
              </a:solidFill>
              <a:latin typeface="云书法手书建刚粗简楷" panose="02010604000101010101" charset="-122"/>
              <a:ea typeface="云书法手书建刚粗简楷" panose="02010604000101010101" charset="-122"/>
              <a:cs typeface="云书法手书建刚粗简楷" panose="0201060400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92755" y="1651635"/>
            <a:ext cx="8606155" cy="472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Aft>
                <a:spcPts val="600"/>
              </a:spcAft>
            </a:pP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亲爱的小伙伴们，很开心在“java</a:t>
            </a:r>
            <a:r>
              <a:rPr lang="zh-CN" altLang="en-US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企业级</a:t>
            </a:r>
            <a:r>
              <a:rPr lang="en-US" altLang="zh-CN" dirty="0" err="1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分布</a:t>
            </a:r>
            <a:r>
              <a:rPr lang="zh-CN" altLang="en-US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高级</a:t>
            </a: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架构师18</a:t>
            </a:r>
            <a:r>
              <a:rPr lang="zh-CN" altLang="en-US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期</a:t>
            </a: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”中与你们相遇！ </a:t>
            </a:r>
            <a:r>
              <a:rPr lang="en-US" altLang="zh-CN" dirty="0" err="1">
                <a:solidFill>
                  <a:srgbClr val="00A0EA"/>
                </a:solidFill>
                <a:latin typeface="+mj-ea"/>
                <a:ea typeface="+mj-ea"/>
                <a:cs typeface="+mj-ea"/>
              </a:rPr>
              <a:t>很荣幸能够成为大家的班班</a:t>
            </a: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</a:rPr>
              <a:t>。</a:t>
            </a:r>
            <a:endParaRPr lang="en-US" altLang="zh-CN" dirty="0">
              <a:solidFill>
                <a:srgbClr val="00A0EA"/>
              </a:solidFill>
              <a:latin typeface="+mj-ea"/>
              <a:ea typeface="+mj-ea"/>
              <a:cs typeface="+mj-ea"/>
            </a:endParaRPr>
          </a:p>
          <a:p>
            <a:pPr fontAlgn="auto">
              <a:lnSpc>
                <a:spcPct val="200000"/>
              </a:lnSpc>
              <a:spcAft>
                <a:spcPts val="600"/>
              </a:spcAft>
            </a:pP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你现在可能处在迷茫期、瓶颈期，对自己的薪资或者生活现状不满，想升华自己，那么接下来四个月时间里请你认真学习坚持下去，过程可能会比较辛苦，但</a:t>
            </a:r>
            <a:r>
              <a:rPr lang="zh-CN" altLang="en-US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班班</a:t>
            </a:r>
            <a:r>
              <a:rPr lang="en-US" altLang="zh-CN" dirty="0" err="1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和各位老师会在这段时间里一直陪伴着你们长跑，也希望在课程结束的时候你也能给自己一份满意的答卷</a:t>
            </a:r>
            <a: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. </a:t>
            </a:r>
            <a:r>
              <a:rPr lang="zh-CN" altLang="en-US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j-ea"/>
                <a:ea typeface="+mj-ea"/>
                <a:cs typeface="+mj-ea"/>
                <a:sym typeface="+mn-ea"/>
              </a:rPr>
              <a:t>你今天所付出的努力，将来都会以另外一种方式回报给你</a:t>
            </a:r>
            <a:r>
              <a:rPr lang="zh-CN" altLang="en-US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。</a:t>
            </a:r>
            <a:br>
              <a:rPr lang="en-US" altLang="zh-CN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</a:br>
            <a:r>
              <a:rPr lang="zh-CN" altLang="en-US" sz="2000" dirty="0">
                <a:solidFill>
                  <a:srgbClr val="00A0EA"/>
                </a:solidFill>
                <a:latin typeface="+mj-ea"/>
                <a:ea typeface="+mj-ea"/>
                <a:cs typeface="+mj-ea"/>
                <a:sym typeface="+mn-ea"/>
              </a:rPr>
              <a:t>愿大家未来都能做到：</a:t>
            </a:r>
            <a:r>
              <a:rPr lang="zh-CN" altLang="en-US" sz="2000" dirty="0">
                <a:solidFill>
                  <a:srgbClr val="00A0EA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  <a:cs typeface="+mj-ea"/>
                <a:sym typeface="+mn-ea"/>
              </a:rPr>
              <a:t>低头有坚定的脚步，抬头有清晰的远方 披荆斩棘 乘风破浪 百折不屈 百炼成钢。</a:t>
            </a:r>
            <a:endParaRPr lang="zh-CN" altLang="en-US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6625" y="1651635"/>
            <a:ext cx="859790" cy="369697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煽情时刻</a:t>
            </a:r>
            <a:endParaRPr lang="zh-CN" altLang="en-US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0"/>
          <p:cNvSpPr txBox="1"/>
          <p:nvPr>
            <p:custDataLst>
              <p:tags r:id="rId2"/>
            </p:custDataLst>
          </p:nvPr>
        </p:nvSpPr>
        <p:spPr>
          <a:xfrm>
            <a:off x="2658745" y="3485515"/>
            <a:ext cx="687387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template, this work belongs to laugh design original.</a:t>
            </a:r>
            <a:endParaRPr lang="en-US" altLang="zh-CN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4840" y="2286436"/>
            <a:ext cx="799560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掌声有请张助教</a:t>
            </a:r>
            <a:endParaRPr lang="zh-CN" altLang="en-US" sz="7200" dirty="0">
              <a:solidFill>
                <a:srgbClr val="00A0DF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28756" y="638373"/>
            <a:ext cx="5934075" cy="486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【关于我】</a:t>
            </a:r>
            <a:br>
              <a:rPr lang="zh-CN" altLang="en-US" sz="2000" dirty="0">
                <a:solidFill>
                  <a:schemeClr val="accent1"/>
                </a:solidFill>
              </a:rPr>
            </a:br>
            <a:r>
              <a:rPr lang="zh-CN" altLang="en-US" sz="2000" dirty="0">
                <a:solidFill>
                  <a:schemeClr val="accent1"/>
                </a:solidFill>
              </a:rPr>
              <a:t>姓名：阿博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大名</a:t>
            </a:r>
            <a:r>
              <a:rPr lang="en-US" altLang="zh-CN" sz="2000" dirty="0">
                <a:solidFill>
                  <a:schemeClr val="accent1"/>
                </a:solidFill>
              </a:rPr>
              <a:t>:  </a:t>
            </a:r>
            <a:r>
              <a:rPr lang="zh-CN" altLang="en-US" sz="2000" dirty="0">
                <a:solidFill>
                  <a:schemeClr val="accent1"/>
                </a:solidFill>
              </a:rPr>
              <a:t>赵子龙</a:t>
            </a:r>
            <a:endParaRPr lang="zh-CN" altLang="en-US" sz="2000" dirty="0">
              <a:solidFill>
                <a:schemeClr val="accent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关于工作：</a:t>
            </a:r>
            <a:endParaRPr lang="zh-CN" altLang="en-US" sz="2000" b="1" dirty="0">
              <a:solidFill>
                <a:schemeClr val="accent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负责提醒大家上课 提交作业 资料发送 督促大家学习  一些学习的数据统计等等。</a:t>
            </a:r>
            <a:endParaRPr lang="zh-CN" altLang="en-US" sz="2000" b="1" dirty="0">
              <a:solidFill>
                <a:schemeClr val="accent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被往届学员评为</a:t>
            </a:r>
            <a:r>
              <a:rPr lang="en-US" altLang="zh-CN" sz="2000" dirty="0">
                <a:solidFill>
                  <a:schemeClr val="accent1"/>
                </a:solidFill>
              </a:rPr>
              <a:t>“</a:t>
            </a:r>
            <a:r>
              <a:rPr lang="zh-CN" altLang="en-US" sz="2000" dirty="0">
                <a:solidFill>
                  <a:schemeClr val="accent1"/>
                </a:solidFill>
              </a:rPr>
              <a:t>最热心班班，热心大使等等</a:t>
            </a:r>
            <a:r>
              <a:rPr lang="en-US" altLang="zh-CN" sz="2000" dirty="0">
                <a:solidFill>
                  <a:schemeClr val="accent1"/>
                </a:solidFill>
              </a:rPr>
              <a:t>”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</a:rPr>
              <a:t>所带过学生任职于</a:t>
            </a:r>
            <a:r>
              <a:rPr lang="en-US" altLang="zh-CN" sz="2000" dirty="0">
                <a:solidFill>
                  <a:schemeClr val="accent1"/>
                </a:solidFill>
              </a:rPr>
              <a:t>“</a:t>
            </a:r>
            <a:r>
              <a:rPr lang="zh-CN" altLang="en-US" sz="2000" dirty="0">
                <a:solidFill>
                  <a:schemeClr val="accent1"/>
                </a:solidFill>
              </a:rPr>
              <a:t>百度、小米、字节跳动、滴滴、华为、京东、等等等等</a:t>
            </a:r>
            <a:r>
              <a:rPr lang="en-US" altLang="zh-CN" sz="2000" dirty="0">
                <a:solidFill>
                  <a:schemeClr val="accent1"/>
                </a:solidFill>
              </a:rPr>
              <a:t>”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zh-CN" altLang="en-US" sz="2000" dirty="0">
                <a:solidFill>
                  <a:schemeClr val="accent1"/>
                </a:solidFill>
              </a:rPr>
              <a:t>接下来让班班陪着大家一起度过咱们这个学期的学习时光</a:t>
            </a:r>
            <a:r>
              <a:rPr lang="en-US" altLang="zh-CN" sz="2000" dirty="0">
                <a:solidFill>
                  <a:schemeClr val="accent1"/>
                </a:solidFill>
              </a:rPr>
              <a:t>~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060" y="1688465"/>
            <a:ext cx="798195" cy="2760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心怀不惧</a:t>
            </a:r>
            <a:endParaRPr lang="zh-CN" altLang="en-US" sz="40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2220" y="939800"/>
            <a:ext cx="798195" cy="401383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方能翱翔于天际</a:t>
            </a:r>
            <a:endParaRPr lang="zh-CN" altLang="en-US" sz="40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168434" y="1841862"/>
            <a:ext cx="7942217" cy="3213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大家好，我是</a:t>
            </a:r>
            <a:r>
              <a:rPr lang="en-US" altLang="zh-CN"/>
              <a:t>19</a:t>
            </a:r>
            <a:r>
              <a:rPr lang="zh-CN" altLang="en-US"/>
              <a:t>期的张助教，很高兴和大家在这里，开启接下来四个月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的旅程，希望能陪伴大家一起研究，一起成长，大家来这里的目的不都是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进步嘛</a:t>
            </a:r>
            <a:r>
              <a:rPr lang="en-US" altLang="zh-CN"/>
              <a:t>~</a:t>
            </a:r>
            <a:r>
              <a:rPr lang="zh-CN" altLang="en-US"/>
              <a:t>，希望大家在这段时间里，高效而愉快的学习</a:t>
            </a:r>
            <a:r>
              <a:rPr lang="en-US" altLang="zh-CN"/>
              <a:t>~</a:t>
            </a:r>
            <a:endParaRPr lang="zh-CN" altLang="en-US"/>
          </a:p>
        </p:txBody>
      </p:sp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78" y="204897"/>
            <a:ext cx="1051045" cy="1177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981" y="465017"/>
            <a:ext cx="1247619" cy="65714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78822" y="2896688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助教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000100" y="256903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跟课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000101" y="1589315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答疑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000100" y="2896689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资料分享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000099" y="4204063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反馈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000098" y="5536475"/>
            <a:ext cx="1828801" cy="10058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82342" y="436656"/>
            <a:ext cx="446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晚间会全程陪伴大家跟课，课后及时提供本节课的相关课件，笔记资料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82342" y="1671824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聊天群里中有关课程内容的任何问题，都会给大家及时答疑</a:t>
            </a:r>
            <a:r>
              <a:rPr lang="en-US" altLang="zh-CN"/>
              <a:t>~</a:t>
            </a:r>
            <a:r>
              <a:rPr lang="zh-CN" altLang="en-US"/>
              <a:t>，其他问题，大家也可以发到群里，大家相互帮忙，众人拾柴火焰高</a:t>
            </a:r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51269" y="457200"/>
            <a:ext cx="5486400" cy="49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3669" y="609600"/>
            <a:ext cx="5486400" cy="49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30090" y="2979197"/>
            <a:ext cx="542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助教会把遇到的一些适合大家成长的资料，在群里跟大家进行分享，当然，大家要可以互相分享，把群里变成一个开源的平台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611310" y="4522316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对于课程相关的反馈意见，都可以在群里找助教聊聊</a:t>
            </a:r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682342" y="585472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开完培优班会议补充内容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know-pic.cdn.bcebos.com/838ba61ea8d3fd1fd30283833d4e251f95ca5f7b?x-bce-process=image/resize,m_lfit,w_600,h_800,limit_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1" y="1487259"/>
            <a:ext cx="340042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754880" y="1390241"/>
            <a:ext cx="7027817" cy="43368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 am a slow walker, but I never walk backwards. </a:t>
            </a:r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r>
              <a:rPr lang="en-US" altLang="zh-CN" smtClean="0"/>
              <a:t>(</a:t>
            </a:r>
            <a:r>
              <a:rPr lang="en-US" altLang="zh-CN"/>
              <a:t>Abraham Lincoln, American president) </a:t>
            </a:r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r>
              <a:rPr lang="zh-CN" altLang="en-US" smtClean="0"/>
              <a:t>我</a:t>
            </a:r>
            <a:r>
              <a:rPr lang="zh-CN" altLang="en-US"/>
              <a:t>走得很慢，但是</a:t>
            </a:r>
            <a:r>
              <a:rPr lang="zh-CN" altLang="en-US" smtClean="0"/>
              <a:t>我从来不</a:t>
            </a:r>
            <a:r>
              <a:rPr lang="zh-CN" altLang="en-US"/>
              <a:t>会后退</a:t>
            </a:r>
            <a:r>
              <a:rPr lang="zh-CN" altLang="en-US" smtClean="0"/>
              <a:t>。</a:t>
            </a:r>
            <a:endParaRPr lang="en-US" altLang="zh-CN" smtClean="0"/>
          </a:p>
          <a:p>
            <a:pPr algn="ctr"/>
            <a:endParaRPr lang="en-US" altLang="zh-CN" smtClean="0"/>
          </a:p>
          <a:p>
            <a:pPr algn="ctr"/>
            <a:r>
              <a:rPr lang="zh-CN" altLang="en-US" smtClean="0"/>
              <a:t>（亚伯拉罕</a:t>
            </a:r>
            <a:r>
              <a:rPr lang="en-US" altLang="zh-CN"/>
              <a:t>.</a:t>
            </a:r>
            <a:r>
              <a:rPr lang="zh-CN" altLang="en-US" smtClean="0"/>
              <a:t>林肯，</a:t>
            </a:r>
            <a:r>
              <a:rPr lang="zh-CN" altLang="en-US"/>
              <a:t>美国）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3926840" y="383730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  <a:endParaRPr lang="en-US" altLang="zh-CN" sz="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60595" y="265684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accent1"/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  <a:endParaRPr sz="1400">
              <a:solidFill>
                <a:schemeClr val="accent1"/>
              </a:solidFill>
              <a:latin typeface="方正细圆简体" panose="02010601030101010101" charset="-122"/>
              <a:ea typeface="方正细圆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6825" y="2963545"/>
            <a:ext cx="72631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名师团队来解惑</a:t>
            </a:r>
            <a:endParaRPr lang="zh-CN" altLang="en-US" sz="4800" b="1" dirty="0">
              <a:solidFill>
                <a:schemeClr val="accent1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20410" y="1708150"/>
            <a:ext cx="551815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</a:rPr>
              <a:t>4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0"/>
          <p:cNvSpPr txBox="1"/>
          <p:nvPr>
            <p:custDataLst>
              <p:tags r:id="rId2"/>
            </p:custDataLst>
          </p:nvPr>
        </p:nvSpPr>
        <p:spPr>
          <a:xfrm>
            <a:off x="2658745" y="3485515"/>
            <a:ext cx="687387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Professional custom all kinds of industry </a:t>
            </a:r>
            <a:r>
              <a:rPr lang="en-US" altLang="zh-CN" sz="105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template, this work belongs to laugh design original.</a:t>
            </a:r>
            <a:endParaRPr lang="en-US" altLang="zh-CN" sz="1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4840" y="2286436"/>
            <a:ext cx="799560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accent1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掌声有请詹哥</a:t>
            </a:r>
            <a:endParaRPr lang="en-US" altLang="zh-CN" sz="7200" dirty="0">
              <a:solidFill>
                <a:schemeClr val="accent1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LYING IMPRESSION FID FEIZHAO    qq:1964271550"/>
          <p:cNvSpPr txBox="1"/>
          <p:nvPr/>
        </p:nvSpPr>
        <p:spPr>
          <a:xfrm>
            <a:off x="3926840" y="3837305"/>
            <a:ext cx="4337685" cy="4102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laugh graphic design thank you for buying this template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 we mainly engaged in various types of advertising graphic design.</a:t>
            </a:r>
            <a:endParaRPr lang="en-US" altLang="zh-CN" sz="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60595" y="2656840"/>
            <a:ext cx="26701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sz="1400">
                <a:solidFill>
                  <a:schemeClr val="bg1"/>
                </a:solidFill>
                <a:latin typeface="方正细圆简体" panose="02010601030101010101" charset="-122"/>
                <a:ea typeface="方正细圆简体" panose="02010601030101010101" charset="-122"/>
              </a:rPr>
              <a:t>Fill in the title</a:t>
            </a:r>
            <a:endParaRPr sz="1400">
              <a:solidFill>
                <a:schemeClr val="bg1"/>
              </a:solidFill>
              <a:latin typeface="方正细圆简体" panose="02010601030101010101" charset="-122"/>
              <a:ea typeface="方正细圆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6825" y="2963545"/>
            <a:ext cx="726313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走进开课吧</a:t>
            </a:r>
            <a:endParaRPr lang="zh-CN" altLang="en-US" sz="4400" b="1" dirty="0">
              <a:solidFill>
                <a:schemeClr val="bg1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20410" y="1708150"/>
            <a:ext cx="551815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</a:rPr>
              <a:t>5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05" y="1242060"/>
            <a:ext cx="9182100" cy="4620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36825" y="3065744"/>
            <a:ext cx="7263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4000" dirty="0">
                <a:solidFill>
                  <a:srgbClr val="00A0DF"/>
                </a:solidFill>
                <a:latin typeface="云书法手书建刚粗简楷" panose="02010604000101010101" charset="-122"/>
                <a:ea typeface="云书法手书建刚粗简楷" panose="02010604000101010101" charset="-122"/>
              </a:rPr>
              <a:t>一起了解开课吧</a:t>
            </a:r>
            <a:endParaRPr lang="zh-CN" altLang="en-US" sz="4000" dirty="0">
              <a:solidFill>
                <a:srgbClr val="00A0DF"/>
              </a:solidFill>
              <a:latin typeface="云书法手书建刚粗简楷" panose="02010604000101010101" charset="-122"/>
              <a:ea typeface="云书法手书建刚粗简楷" panose="02010604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64949" y="1708150"/>
            <a:ext cx="3285938" cy="846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</a:rPr>
              <a:t>Part 1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23645" y="1296035"/>
            <a:ext cx="659638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课吧是慧科教育旗下泛互联网人职业提升平台，整合全球知名IT和互联网企业一线师资及实战项目，面向IT、互联网、产业互联网以及使用互联网技术和应用的广大泛互联网从业者，提供Web前端、Java、Python、大数据、人工智能、产品、设计等热门学科的体系化在线课程，并通过人才赋能系统-“驭风系统”重构因材施教和按需学习的多元化教学场景，呈现公开课、微课、小课、大课、厂课等进阶式课程形态，满足用户多层次和个性化学习需求，实现职业提升和可持续成长。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公司地址：北京市海淀区上地街道尚东数字山谷A区1号楼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联系电话：400-996-0826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开课吧服务号：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40" y="1943100"/>
            <a:ext cx="2971165" cy="297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" y="351468"/>
            <a:ext cx="4315062" cy="22194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58" y="332023"/>
            <a:ext cx="4252890" cy="2238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0358" y="3802705"/>
            <a:ext cx="4252890" cy="28782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8717" y="2691370"/>
            <a:ext cx="159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前台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9020" y="1138029"/>
            <a:ext cx="172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阅读区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50087" y="2832459"/>
            <a:ext cx="255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阶梯教室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" y="3802705"/>
            <a:ext cx="4315062" cy="28782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67032" y="4750475"/>
            <a:ext cx="159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录播室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12" y="3020632"/>
            <a:ext cx="5391645" cy="35959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3" y="369983"/>
            <a:ext cx="5165092" cy="33936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8968" y="4495465"/>
            <a:ext cx="209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休闲区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36835" y="1550828"/>
            <a:ext cx="4240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好运秋千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5" y="461203"/>
            <a:ext cx="5109210" cy="3698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57" y="2039025"/>
            <a:ext cx="5109210" cy="4242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0485" y="5128591"/>
            <a:ext cx="225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太空舱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10332" y="781878"/>
            <a:ext cx="245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00A0DF"/>
                </a:solidFill>
              </a:rPr>
              <a:t>健身房</a:t>
            </a:r>
            <a:endParaRPr lang="zh-CN" altLang="en-US" sz="3600" b="1" i="1" dirty="0">
              <a:solidFill>
                <a:srgbClr val="00A0DF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1094524"/>
            <a:ext cx="3568695" cy="2676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11" y="2862230"/>
            <a:ext cx="3568695" cy="2681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370" y="1094831"/>
            <a:ext cx="3654024" cy="2745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5282918" y="5855934"/>
            <a:ext cx="6096000" cy="386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ym typeface="Wingdings 2" panose="05020102010507070707" charset="0"/>
              </a:rPr>
              <a:t>  </a:t>
            </a:r>
            <a:r>
              <a:rPr lang="zh-CN" altLang="en-US" sz="1910" dirty="0">
                <a:sym typeface="Wingdings 2" panose="05020102010507070707" charset="0"/>
              </a:rPr>
              <a:t>线下交流会</a:t>
            </a:r>
            <a:endParaRPr lang="zh-CN" altLang="en-US" sz="1910" dirty="0">
              <a:sym typeface="Wingdings 2" panose="05020102010507070707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7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3.xml><?xml version="1.0" encoding="utf-8"?>
<p:tagLst xmlns:p="http://schemas.openxmlformats.org/presentationml/2006/main">
  <p:tag name="KSO_WM_SPECIAL_SOURCE" val="bdnull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3.xml><?xml version="1.0" encoding="utf-8"?>
<p:tagLst xmlns:p="http://schemas.openxmlformats.org/presentationml/2006/main">
  <p:tag name="PA" val="v3.0.1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5.xml><?xml version="1.0" encoding="utf-8"?>
<p:tagLst xmlns:p="http://schemas.openxmlformats.org/presentationml/2006/main">
  <p:tag name="KSO_WM_SPECIAL_SOURCE" val="bdnull"/>
</p:tagLst>
</file>

<file path=ppt/tags/tag46.xml><?xml version="1.0" encoding="utf-8"?>
<p:tagLst xmlns:p="http://schemas.openxmlformats.org/presentationml/2006/main">
  <p:tag name="KSO_WM_SPECIAL_SOURCE" val="bdnull"/>
</p:tagLst>
</file>

<file path=ppt/tags/tag47.xml><?xml version="1.0" encoding="utf-8"?>
<p:tagLst xmlns:p="http://schemas.openxmlformats.org/presentationml/2006/main">
  <p:tag name="KSO_WM_SPECIAL_SOURCE" val="bdnull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3767</Words>
  <Application>WPS 演示</Application>
  <PresentationFormat>宽屏</PresentationFormat>
  <Paragraphs>277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思源黑体 CN Bold</vt:lpstr>
      <vt:lpstr>黑体</vt:lpstr>
      <vt:lpstr>云书法手书建刚粗简楷</vt:lpstr>
      <vt:lpstr>Wingdings 2</vt:lpstr>
      <vt:lpstr>Arial Unicode MS</vt:lpstr>
      <vt:lpstr>思源黑体 CN Bold</vt:lpstr>
      <vt:lpstr>-apple-system</vt:lpstr>
      <vt:lpstr>微软雅黑 Light</vt:lpstr>
      <vt:lpstr>方正细圆简体</vt:lpstr>
      <vt:lpstr>Segoe Print</vt:lpstr>
      <vt:lpstr>webwppDefTheme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移动端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奖学金培优班学员必须要知道的注意事项 </vt:lpstr>
      <vt:lpstr>作业提交入口 </vt:lpstr>
      <vt:lpstr>PowerPoint 演示文稿</vt:lpstr>
      <vt:lpstr>PowerPoint 演示文稿</vt:lpstr>
      <vt:lpstr>PowerPoint 演示文稿</vt:lpstr>
      <vt:lpstr>普通班学员必知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小天儿</dc:creator>
  <cp:lastModifiedBy>异乡人*</cp:lastModifiedBy>
  <cp:revision>7</cp:revision>
  <dcterms:created xsi:type="dcterms:W3CDTF">2020-09-25T10:24:00Z</dcterms:created>
  <dcterms:modified xsi:type="dcterms:W3CDTF">2020-09-25T12:18:35Z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